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3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04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18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65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1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16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25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87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85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93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68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96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7AB91-4011-5E45-A5FF-7424FD36D863}" type="datetimeFigureOut">
              <a:rPr kumimoji="1" lang="ja-JP" altLang="en-US" smtClean="0"/>
              <a:t>17/01/19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E377B-30FC-B04D-A3AB-466BD517D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6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emf"/><Relationship Id="rId7" Type="http://schemas.openxmlformats.org/officeDocument/2006/relationships/image" Target="../media/image4.png"/><Relationship Id="rId8" Type="http://schemas.openxmlformats.org/officeDocument/2006/relationships/image" Target="../media/image5.jpeg"/><Relationship Id="rId9" Type="http://schemas.openxmlformats.org/officeDocument/2006/relationships/image" Target="../media/image6.png"/><Relationship Id="rId10" Type="http://schemas.openxmlformats.org/officeDocument/2006/relationships/image" Target="../media/image7.png"/><Relationship Id="rId11" Type="http://schemas.openxmlformats.org/officeDocument/2006/relationships/image" Target="../media/image8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11864972" TargetMode="External"/><Relationship Id="rId4" Type="http://schemas.openxmlformats.org/officeDocument/2006/relationships/hyperlink" Target="https://www.ncbi.nlm.nih.gov/pubmed/12200423" TargetMode="External"/><Relationship Id="rId5" Type="http://schemas.openxmlformats.org/officeDocument/2006/relationships/hyperlink" Target="https://www.ncbi.nlm.nih.gov/pubmed/15511237" TargetMode="External"/><Relationship Id="rId6" Type="http://schemas.openxmlformats.org/officeDocument/2006/relationships/hyperlink" Target="https://www.ncbi.nlm.nih.gov/pubmed/12624099" TargetMode="External"/><Relationship Id="rId7" Type="http://schemas.openxmlformats.org/officeDocument/2006/relationships/hyperlink" Target="https://www.ncbi.nlm.nih.gov/pubmed/16817901" TargetMode="External"/><Relationship Id="rId8" Type="http://schemas.openxmlformats.org/officeDocument/2006/relationships/hyperlink" Target="https://www.ncbi.nlm.nih.gov/pubmed/16148943" TargetMode="External"/><Relationship Id="rId9" Type="http://schemas.openxmlformats.org/officeDocument/2006/relationships/hyperlink" Target="https://www.ncbi.nlm.nih.gov/pubmed/15454081" TargetMode="External"/><Relationship Id="rId10" Type="http://schemas.openxmlformats.org/officeDocument/2006/relationships/hyperlink" Target="https://www.ncbi.nlm.nih.gov/pubmed/19351809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ncbi.nlm.nih.gov/pubmed/10403390" TargetMode="Externa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ncbi.nlm.nih.gov/pubmed/25513882" TargetMode="External"/><Relationship Id="rId12" Type="http://schemas.openxmlformats.org/officeDocument/2006/relationships/hyperlink" Target="https://www.ncbi.nlm.nih.gov/pubmed/26819254" TargetMode="External"/><Relationship Id="rId13" Type="http://schemas.openxmlformats.org/officeDocument/2006/relationships/hyperlink" Target="https://www.ncbi.nlm.nih.gov/pubmed/27333462" TargetMode="External"/><Relationship Id="rId14" Type="http://schemas.openxmlformats.org/officeDocument/2006/relationships/hyperlink" Target="https://www.ncbi.nlm.nih.gov/pubmed/27678456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ncbi.nlm.nih.gov/pubmed/20819186" TargetMode="External"/><Relationship Id="rId3" Type="http://schemas.openxmlformats.org/officeDocument/2006/relationships/hyperlink" Target="https://www.ncbi.nlm.nih.gov/pubmed/21220102" TargetMode="External"/><Relationship Id="rId4" Type="http://schemas.openxmlformats.org/officeDocument/2006/relationships/hyperlink" Target="https://www.ncbi.nlm.nih.gov/pubmed/22022544" TargetMode="External"/><Relationship Id="rId5" Type="http://schemas.openxmlformats.org/officeDocument/2006/relationships/hyperlink" Target="https://www.ncbi.nlm.nih.gov/pubmed/22662228" TargetMode="External"/><Relationship Id="rId6" Type="http://schemas.openxmlformats.org/officeDocument/2006/relationships/hyperlink" Target="https://www.ncbi.nlm.nih.gov/pubmed/22318228" TargetMode="External"/><Relationship Id="rId7" Type="http://schemas.openxmlformats.org/officeDocument/2006/relationships/hyperlink" Target="https://www.ncbi.nlm.nih.gov/pubmed/26048985" TargetMode="External"/><Relationship Id="rId8" Type="http://schemas.openxmlformats.org/officeDocument/2006/relationships/hyperlink" Target="https://www.ncbi.nlm.nih.gov/pubmed/27009967" TargetMode="External"/><Relationship Id="rId9" Type="http://schemas.openxmlformats.org/officeDocument/2006/relationships/hyperlink" Target="https://www.ncbi.nlm.nih.gov/pubmed/25619259" TargetMode="External"/><Relationship Id="rId10" Type="http://schemas.openxmlformats.org/officeDocument/2006/relationships/hyperlink" Target="https://www.ncbi.nlm.nih.gov/pubmed/262678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2992" y="4989597"/>
            <a:ext cx="1712181" cy="1288979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33067" y="6424777"/>
            <a:ext cx="468061" cy="365125"/>
          </a:xfrm>
        </p:spPr>
        <p:txBody>
          <a:bodyPr/>
          <a:lstStyle/>
          <a:p>
            <a:fld id="{E69D981B-3556-F34A-9E65-01548814CB3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65031" y="-118632"/>
            <a:ext cx="32464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4400" b="1" dirty="0" smtClean="0"/>
              <a:t>Various roles</a:t>
            </a:r>
            <a:endParaRPr kumimoji="1" lang="ja-JP" altLang="en-US" sz="4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05806" y="2249990"/>
            <a:ext cx="1012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00FF"/>
                </a:solidFill>
              </a:rPr>
              <a:t>SIK1</a:t>
            </a:r>
            <a:endParaRPr kumimoji="1" lang="ja-JP" altLang="en-US" sz="3600" b="1" dirty="0">
              <a:solidFill>
                <a:srgbClr val="0000FF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2297430" y="2119457"/>
            <a:ext cx="630016" cy="30002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8595" y="3151583"/>
            <a:ext cx="1158190" cy="58477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600" b="1" dirty="0" smtClean="0"/>
              <a:t>Mental </a:t>
            </a:r>
          </a:p>
          <a:p>
            <a:r>
              <a:rPr lang="en-US" altLang="ja-JP" sz="1600" b="1" dirty="0" smtClean="0"/>
              <a:t>retardation</a:t>
            </a:r>
            <a:endParaRPr kumimoji="1" lang="ja-JP" altLang="en-US" sz="16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207" y="2643950"/>
            <a:ext cx="1012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00FF"/>
                </a:solidFill>
              </a:rPr>
              <a:t>SIK2</a:t>
            </a:r>
            <a:endParaRPr kumimoji="1" lang="ja-JP" altLang="en-US" sz="3600" b="1" dirty="0">
              <a:solidFill>
                <a:srgbClr val="0000FF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4373668" y="2249990"/>
            <a:ext cx="0" cy="45242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926686" y="3023811"/>
            <a:ext cx="676370" cy="1526521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>
            <a:off x="1315993" y="3362365"/>
            <a:ext cx="1791369" cy="1201485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171231" y="4587095"/>
            <a:ext cx="1646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Smooth </a:t>
            </a:r>
            <a:r>
              <a:rPr lang="en-US" altLang="ja-JP" b="1" dirty="0"/>
              <a:t>muscle </a:t>
            </a:r>
            <a:endParaRPr lang="en-US" altLang="ja-JP" b="1" dirty="0" smtClean="0"/>
          </a:p>
          <a:p>
            <a:r>
              <a:rPr lang="en-US" altLang="ja-JP" b="1" dirty="0" smtClean="0"/>
              <a:t>relaxation</a:t>
            </a:r>
            <a:endParaRPr lang="ja-JP" altLang="en-US" b="1" dirty="0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793975" y="3151583"/>
            <a:ext cx="3198480" cy="782271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2663677" y="3811486"/>
            <a:ext cx="2108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err="1" smtClean="0">
                <a:solidFill>
                  <a:srgbClr val="FF0000"/>
                </a:solidFill>
              </a:rPr>
              <a:t>Melanogenesis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 flipH="1">
            <a:off x="2797809" y="4290311"/>
            <a:ext cx="1" cy="495036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374711"/>
              </p:ext>
            </p:extLst>
          </p:nvPr>
        </p:nvGraphicFramePr>
        <p:xfrm>
          <a:off x="2182809" y="4550332"/>
          <a:ext cx="1327287" cy="799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CS ChemDraw Drawing" r:id="rId5" imgW="2163779" imgH="1303700" progId="ChemDraw.Document.6.0">
                  <p:embed/>
                </p:oleObj>
              </mc:Choice>
              <mc:Fallback>
                <p:oleObj name="CS ChemDraw Drawing" r:id="rId5" imgW="2163779" imgH="13037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09" y="4550332"/>
                        <a:ext cx="1327287" cy="799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2789386" y="4211002"/>
            <a:ext cx="13348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u="sng" dirty="0" smtClean="0"/>
              <a:t>SIK2 inhibitor</a:t>
            </a:r>
            <a:endParaRPr kumimoji="1" lang="ja-JP" altLang="en-US" sz="1600" b="1" u="sng" dirty="0"/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83196" y="5349748"/>
            <a:ext cx="1400019" cy="125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テキスト ボックス 36"/>
          <p:cNvSpPr txBox="1"/>
          <p:nvPr/>
        </p:nvSpPr>
        <p:spPr>
          <a:xfrm>
            <a:off x="1114512" y="6523141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FF"/>
                </a:solidFill>
              </a:rPr>
              <a:t> Anti hair graying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pic>
        <p:nvPicPr>
          <p:cNvPr id="41" name="Picture 1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88001" y="4628460"/>
            <a:ext cx="2314719" cy="8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4384048" y="4359247"/>
            <a:ext cx="4637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ja-JP" sz="1400" b="1" dirty="0">
                <a:latin typeface="Arial"/>
                <a:cs typeface="Arial"/>
              </a:rPr>
              <a:t>WT</a:t>
            </a:r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5524930" y="4368689"/>
            <a:ext cx="715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1400" b="1" dirty="0">
                <a:latin typeface="Arial"/>
                <a:cs typeface="Arial"/>
              </a:rPr>
              <a:t>KO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095667" y="5334620"/>
            <a:ext cx="1883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Resistance to</a:t>
            </a:r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3240089" y="5225989"/>
            <a:ext cx="602610" cy="247518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2541046" y="5225989"/>
            <a:ext cx="71392" cy="30002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243018" y="5936477"/>
            <a:ext cx="1295909" cy="877163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endParaRPr lang="en-US" altLang="ja-JP" b="1" dirty="0" smtClean="0">
              <a:solidFill>
                <a:srgbClr val="0000FF"/>
              </a:solidFill>
            </a:endParaRPr>
          </a:p>
          <a:p>
            <a:r>
              <a:rPr lang="en-US" altLang="ja-JP" b="1" dirty="0" smtClean="0">
                <a:solidFill>
                  <a:srgbClr val="0000FF"/>
                </a:solidFill>
              </a:rPr>
              <a:t>Stroke</a:t>
            </a:r>
          </a:p>
          <a:p>
            <a:r>
              <a:rPr lang="en-US" altLang="ja-JP" b="1" dirty="0" smtClean="0">
                <a:solidFill>
                  <a:srgbClr val="0000FF"/>
                </a:solidFill>
              </a:rPr>
              <a:t>Dementia 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cxnSp>
        <p:nvCxnSpPr>
          <p:cNvPr id="56" name="直線矢印コネクタ 55"/>
          <p:cNvCxnSpPr/>
          <p:nvPr/>
        </p:nvCxnSpPr>
        <p:spPr>
          <a:xfrm>
            <a:off x="6002456" y="3933940"/>
            <a:ext cx="652870" cy="776805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6041607" y="6019378"/>
            <a:ext cx="0" cy="36986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5130318" y="3748043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FF"/>
                </a:solidFill>
              </a:rPr>
              <a:t>    Skin</a:t>
            </a:r>
          </a:p>
          <a:p>
            <a:r>
              <a:rPr lang="en-US" altLang="ja-JP" b="1" dirty="0" smtClean="0">
                <a:solidFill>
                  <a:srgbClr val="0000FF"/>
                </a:solidFill>
              </a:rPr>
              <a:t>whitening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281196" y="1396410"/>
            <a:ext cx="1012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00FF"/>
                </a:solidFill>
              </a:rPr>
              <a:t>SIK3</a:t>
            </a:r>
            <a:endParaRPr kumimoji="1" lang="ja-JP" altLang="en-US" sz="3600" b="1" dirty="0">
              <a:solidFill>
                <a:srgbClr val="0000FF"/>
              </a:solidFill>
            </a:endParaRPr>
          </a:p>
        </p:txBody>
      </p:sp>
      <p:cxnSp>
        <p:nvCxnSpPr>
          <p:cNvPr id="68" name="直線矢印コネクタ 67"/>
          <p:cNvCxnSpPr/>
          <p:nvPr/>
        </p:nvCxnSpPr>
        <p:spPr>
          <a:xfrm>
            <a:off x="5533248" y="1794027"/>
            <a:ext cx="627481" cy="6326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6884293" y="811634"/>
            <a:ext cx="21492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glucose/</a:t>
            </a:r>
            <a:r>
              <a:rPr lang="en-US" altLang="ja-JP" b="1" dirty="0" smtClean="0"/>
              <a:t>fatty acid</a:t>
            </a:r>
          </a:p>
          <a:p>
            <a:r>
              <a:rPr kumimoji="1" lang="en-US" altLang="ja-JP" b="1" dirty="0" smtClean="0"/>
              <a:t>cholesterol/</a:t>
            </a:r>
            <a:r>
              <a:rPr lang="en-US" altLang="ja-JP" b="1" dirty="0" smtClean="0"/>
              <a:t>bile acid</a:t>
            </a:r>
            <a:endParaRPr kumimoji="1" lang="ja-JP" altLang="en-US" b="1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602228" y="450157"/>
            <a:ext cx="2644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Energy metabolism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093407" y="1726769"/>
            <a:ext cx="2060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err="1" smtClean="0">
                <a:solidFill>
                  <a:srgbClr val="FF0000"/>
                </a:solidFill>
              </a:rPr>
              <a:t>Condrogenesis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931795" y="4071209"/>
            <a:ext cx="2314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smtClean="0">
                <a:solidFill>
                  <a:srgbClr val="FF0000"/>
                </a:solidFill>
              </a:rPr>
              <a:t>Innate immunity 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77" name="図 7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72012" y="2456170"/>
            <a:ext cx="1327474" cy="577360"/>
          </a:xfrm>
          <a:prstGeom prst="rect">
            <a:avLst/>
          </a:prstGeom>
        </p:spPr>
      </p:pic>
      <p:sp>
        <p:nvSpPr>
          <p:cNvPr id="78" name="テキスト ボックス 77"/>
          <p:cNvSpPr txBox="1"/>
          <p:nvPr/>
        </p:nvSpPr>
        <p:spPr>
          <a:xfrm>
            <a:off x="6038110" y="2979091"/>
            <a:ext cx="10552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Pterosin B</a:t>
            </a:r>
            <a:endParaRPr kumimoji="1" lang="ja-JP" altLang="en-US" sz="1600" b="1" dirty="0"/>
          </a:p>
        </p:txBody>
      </p:sp>
      <p:cxnSp>
        <p:nvCxnSpPr>
          <p:cNvPr id="79" name="直線矢印コネクタ 78"/>
          <p:cNvCxnSpPr/>
          <p:nvPr/>
        </p:nvCxnSpPr>
        <p:spPr>
          <a:xfrm>
            <a:off x="6817710" y="2042741"/>
            <a:ext cx="0" cy="384122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5857999" y="1957602"/>
            <a:ext cx="9277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u="sng" dirty="0" smtClean="0"/>
              <a:t>Pathway</a:t>
            </a:r>
          </a:p>
          <a:p>
            <a:r>
              <a:rPr lang="en-US" altLang="ja-JP" sz="1600" b="1" u="sng" dirty="0" smtClean="0"/>
              <a:t>inhibitor</a:t>
            </a:r>
            <a:endParaRPr kumimoji="1" lang="ja-JP" altLang="en-US" sz="1600" b="1" u="sng" dirty="0"/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6938608" y="3362365"/>
            <a:ext cx="635169" cy="42030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7165805" y="3762160"/>
            <a:ext cx="2011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Osteoarthritis</a:t>
            </a:r>
            <a:r>
              <a:rPr lang="en-US" altLang="ja-JP" b="1" dirty="0">
                <a:solidFill>
                  <a:srgbClr val="0000FF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(OA) 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cxnSp>
        <p:nvCxnSpPr>
          <p:cNvPr id="87" name="直線矢印コネクタ 86"/>
          <p:cNvCxnSpPr/>
          <p:nvPr/>
        </p:nvCxnSpPr>
        <p:spPr>
          <a:xfrm>
            <a:off x="8660921" y="4531602"/>
            <a:ext cx="2399" cy="420300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flipV="1">
            <a:off x="7191854" y="4531602"/>
            <a:ext cx="271838" cy="215776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3922536" y="5597074"/>
            <a:ext cx="2684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err="1">
                <a:solidFill>
                  <a:srgbClr val="FF0000"/>
                </a:solidFill>
              </a:rPr>
              <a:t>oxdative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stresses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7609725" y="6199975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b="1" dirty="0" smtClean="0">
                <a:solidFill>
                  <a:srgbClr val="0000FF"/>
                </a:solidFill>
              </a:rPr>
              <a:t>Inflammatory</a:t>
            </a:r>
          </a:p>
          <a:p>
            <a:pPr algn="ctr"/>
            <a:r>
              <a:rPr kumimoji="1" lang="en-US" altLang="ja-JP" b="1" dirty="0" smtClean="0">
                <a:solidFill>
                  <a:srgbClr val="0000FF"/>
                </a:solidFill>
              </a:rPr>
              <a:t>bowel disease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cxnSp>
        <p:nvCxnSpPr>
          <p:cNvPr id="95" name="直線矢印コネクタ 94"/>
          <p:cNvCxnSpPr/>
          <p:nvPr/>
        </p:nvCxnSpPr>
        <p:spPr>
          <a:xfrm>
            <a:off x="7342992" y="5216042"/>
            <a:ext cx="331875" cy="241126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H="1" flipV="1">
            <a:off x="994534" y="1894914"/>
            <a:ext cx="212251" cy="439665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/>
          <p:cNvSpPr/>
          <p:nvPr/>
        </p:nvSpPr>
        <p:spPr>
          <a:xfrm>
            <a:off x="103383" y="1422978"/>
            <a:ext cx="171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err="1" smtClean="0"/>
              <a:t>Steroidogenesis</a:t>
            </a:r>
            <a:endParaRPr lang="ja-JP" altLang="en-US" b="1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5216" y="638106"/>
            <a:ext cx="1576904" cy="1777698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95196" y="2188434"/>
            <a:ext cx="1441728" cy="1437156"/>
          </a:xfrm>
          <a:prstGeom prst="rect">
            <a:avLst/>
          </a:prstGeom>
        </p:spPr>
      </p:pic>
      <p:cxnSp>
        <p:nvCxnSpPr>
          <p:cNvPr id="70" name="直線矢印コネクタ 69"/>
          <p:cNvCxnSpPr/>
          <p:nvPr/>
        </p:nvCxnSpPr>
        <p:spPr>
          <a:xfrm flipH="1">
            <a:off x="808672" y="2949141"/>
            <a:ext cx="507321" cy="34114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6655326" y="979958"/>
            <a:ext cx="137929" cy="478007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8116885" y="3531707"/>
            <a:ext cx="1053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soft born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18478" y="5140904"/>
            <a:ext cx="796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Colon</a:t>
            </a:r>
            <a:endParaRPr kumimoji="1" lang="ja-JP" altLang="en-US" sz="2000" b="1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145729" y="4710745"/>
            <a:ext cx="758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4’Met-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234115" y="4710745"/>
            <a:ext cx="1300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Compound A</a:t>
            </a:r>
            <a:endParaRPr kumimoji="1" lang="ja-JP" altLang="en-US" sz="1600" b="1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124916" y="4860790"/>
            <a:ext cx="7446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err="1" smtClean="0"/>
              <a:t>Fisetin</a:t>
            </a:r>
            <a:endParaRPr kumimoji="1" lang="en-US" altLang="ja-JP" sz="1600" b="1" dirty="0" smtClean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149200" y="181791"/>
            <a:ext cx="1917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Metabolic disease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97883" y="6409750"/>
            <a:ext cx="1352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Arial"/>
                <a:cs typeface="Arial"/>
              </a:rPr>
              <a:t>Cosmetics</a:t>
            </a:r>
            <a:endParaRPr kumimoji="1" lang="ja-JP" altLang="en-US" b="1" dirty="0">
              <a:latin typeface="Arial"/>
              <a:cs typeface="Arial"/>
            </a:endParaRPr>
          </a:p>
        </p:txBody>
      </p:sp>
      <p:cxnSp>
        <p:nvCxnSpPr>
          <p:cNvPr id="64" name="直線矢印コネクタ 63"/>
          <p:cNvCxnSpPr/>
          <p:nvPr/>
        </p:nvCxnSpPr>
        <p:spPr>
          <a:xfrm>
            <a:off x="2683215" y="6154817"/>
            <a:ext cx="602610" cy="247518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7133639" y="3484689"/>
            <a:ext cx="0" cy="59595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297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4173" y="108089"/>
            <a:ext cx="3477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Salt </a:t>
            </a:r>
            <a:r>
              <a:rPr lang="en-US" altLang="ja-JP" sz="2400" b="1" dirty="0" smtClean="0"/>
              <a:t>Inducible Kinase (SIK) </a:t>
            </a:r>
            <a:endParaRPr kumimoji="1" lang="ja-JP" altLang="en-US" sz="2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0132" y="513449"/>
            <a:ext cx="86013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400" dirty="0"/>
              <a:t> Salt-inducible </a:t>
            </a:r>
            <a:r>
              <a:rPr lang="en-US" altLang="ja-JP" sz="1400" dirty="0" smtClean="0"/>
              <a:t>kinase </a:t>
            </a:r>
            <a:r>
              <a:rPr lang="en-US" altLang="ja-JP" sz="1400" dirty="0"/>
              <a:t>(</a:t>
            </a:r>
            <a:r>
              <a:rPr lang="en-US" altLang="ja-JP" sz="1400" dirty="0" smtClean="0"/>
              <a:t>SIK) </a:t>
            </a:r>
            <a:r>
              <a:rPr lang="en-US" altLang="ja-JP" sz="1400" dirty="0"/>
              <a:t>is a member of the </a:t>
            </a:r>
            <a:r>
              <a:rPr lang="en-US" altLang="ja-JP" sz="1400" dirty="0" smtClean="0"/>
              <a:t>5’-</a:t>
            </a:r>
            <a:r>
              <a:rPr lang="en-US" altLang="ja-JP" sz="1400" dirty="0"/>
              <a:t>AMP-</a:t>
            </a:r>
            <a:r>
              <a:rPr lang="en-US" altLang="ja-JP" sz="1400" dirty="0" smtClean="0"/>
              <a:t>activated protein </a:t>
            </a:r>
            <a:r>
              <a:rPr lang="en-US" altLang="ja-JP" sz="1400" dirty="0"/>
              <a:t>kinase (AMPK)-related kinase family, and </a:t>
            </a:r>
            <a:r>
              <a:rPr lang="en-US" altLang="ja-JP" sz="1400" dirty="0" smtClean="0"/>
              <a:t>the SIK </a:t>
            </a:r>
            <a:r>
              <a:rPr lang="en-US" altLang="ja-JP" sz="1400" dirty="0"/>
              <a:t>subfamily is composed of three </a:t>
            </a:r>
            <a:r>
              <a:rPr lang="en-US" altLang="ja-JP" sz="1400" dirty="0" smtClean="0"/>
              <a:t>isoforms. </a:t>
            </a:r>
            <a:r>
              <a:rPr lang="en-US" altLang="ja-JP" sz="1400" dirty="0"/>
              <a:t>We </a:t>
            </a:r>
            <a:r>
              <a:rPr lang="en-US" altLang="ja-JP" sz="1400" dirty="0" smtClean="0"/>
              <a:t>isolated SIK1 </a:t>
            </a:r>
            <a:r>
              <a:rPr lang="en-US" altLang="ja-JP" sz="1400" dirty="0"/>
              <a:t>from the adrenals of rats fed with a high </a:t>
            </a:r>
            <a:r>
              <a:rPr lang="en-US" altLang="ja-JP" sz="1400" dirty="0" smtClean="0"/>
              <a:t>salt diet and </a:t>
            </a:r>
            <a:r>
              <a:rPr lang="en-US" altLang="ja-JP" sz="1400" dirty="0"/>
              <a:t>identified SIK2 by its sequence </a:t>
            </a:r>
            <a:r>
              <a:rPr lang="en-US" altLang="ja-JP" sz="1400" dirty="0" smtClean="0"/>
              <a:t>similarity from the adipose tissue. </a:t>
            </a:r>
            <a:r>
              <a:rPr lang="en-US" altLang="ja-JP" sz="1400" dirty="0"/>
              <a:t>SIK3 </a:t>
            </a:r>
            <a:r>
              <a:rPr lang="en-US" altLang="ja-JP" sz="1400" dirty="0" smtClean="0"/>
              <a:t>was characterized as an </a:t>
            </a:r>
            <a:r>
              <a:rPr lang="en-US" altLang="ja-JP" sz="1400" dirty="0" smtClean="0"/>
              <a:t>ubiquitously </a:t>
            </a:r>
            <a:r>
              <a:rPr lang="en-US" altLang="ja-JP" sz="1400" dirty="0" smtClean="0"/>
              <a:t>expressed kinase.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Although </a:t>
            </a:r>
            <a:r>
              <a:rPr lang="en-US" altLang="ja-JP" sz="1400" dirty="0"/>
              <a:t>multiple SIK substrates have been identified based </a:t>
            </a:r>
            <a:r>
              <a:rPr lang="en-US" altLang="ja-JP" sz="1400" dirty="0" smtClean="0"/>
              <a:t>on information </a:t>
            </a:r>
            <a:r>
              <a:rPr lang="en-US" altLang="ja-JP" sz="1400" dirty="0"/>
              <a:t>from the SIK phosphorylation motifs, </a:t>
            </a:r>
            <a:r>
              <a:rPr lang="en-US" altLang="ja-JP" sz="1400" u="sng" dirty="0"/>
              <a:t>LX (R/K)(S</a:t>
            </a:r>
            <a:r>
              <a:rPr lang="en-US" altLang="ja-JP" sz="1400" u="sng" dirty="0" smtClean="0"/>
              <a:t>/T</a:t>
            </a:r>
            <a:r>
              <a:rPr lang="en-US" altLang="ja-JP" sz="1400" u="sng" dirty="0"/>
              <a:t>)X </a:t>
            </a:r>
            <a:r>
              <a:rPr lang="en-US" altLang="ja-JP" sz="1400" u="sng" dirty="0" err="1" smtClean="0"/>
              <a:t>pS</a:t>
            </a:r>
            <a:r>
              <a:rPr lang="en-US" altLang="ja-JP" sz="1400" u="sng" dirty="0" smtClean="0"/>
              <a:t> XXX L</a:t>
            </a:r>
            <a:r>
              <a:rPr lang="en-US" altLang="ja-JP" sz="1400" dirty="0" smtClean="0"/>
              <a:t>, </a:t>
            </a:r>
            <a:r>
              <a:rPr lang="en-US" altLang="ja-JP" sz="1400" dirty="0"/>
              <a:t>only two types of substrates, CRTC (a </a:t>
            </a:r>
            <a:r>
              <a:rPr lang="en-US" altLang="ja-JP" sz="1400" dirty="0" smtClean="0"/>
              <a:t>coactivator for </a:t>
            </a:r>
            <a:r>
              <a:rPr lang="en-US" altLang="ja-JP" sz="1400" dirty="0"/>
              <a:t>the cAMP response element (CRE)-binding </a:t>
            </a:r>
            <a:r>
              <a:rPr lang="en-US" altLang="ja-JP" sz="1400" dirty="0" smtClean="0"/>
              <a:t>protein (</a:t>
            </a:r>
            <a:r>
              <a:rPr lang="en-US" altLang="ja-JP" sz="1400" dirty="0"/>
              <a:t>CREB)) and class </a:t>
            </a:r>
            <a:r>
              <a:rPr lang="en-US" altLang="ja-JP" sz="1400" dirty="0" err="1"/>
              <a:t>IIa</a:t>
            </a:r>
            <a:r>
              <a:rPr lang="en-US" altLang="ja-JP" sz="1400" dirty="0"/>
              <a:t> histone deacetylase (HDAC) </a:t>
            </a:r>
            <a:r>
              <a:rPr lang="en-US" altLang="ja-JP" sz="1400" dirty="0" smtClean="0"/>
              <a:t>, have been </a:t>
            </a:r>
            <a:r>
              <a:rPr lang="en-US" altLang="ja-JP" sz="1400" dirty="0"/>
              <a:t>confirmed by independent research groups. </a:t>
            </a:r>
            <a:r>
              <a:rPr lang="en-US" altLang="ja-JP" sz="1400" dirty="0" smtClean="0"/>
              <a:t>Phosphorylation of </a:t>
            </a:r>
            <a:r>
              <a:rPr lang="en-US" altLang="ja-JP" sz="1400" dirty="0"/>
              <a:t>these two substrates by SIKs results in a loss of </a:t>
            </a:r>
            <a:r>
              <a:rPr lang="en-US" altLang="ja-JP" sz="1400" dirty="0" smtClean="0"/>
              <a:t>their transcriptional </a:t>
            </a:r>
            <a:r>
              <a:rPr lang="en-US" altLang="ja-JP" sz="1400" dirty="0"/>
              <a:t>regulatory activities by inducing nuclear </a:t>
            </a:r>
            <a:r>
              <a:rPr lang="en-US" altLang="ja-JP" sz="1400" dirty="0" smtClean="0"/>
              <a:t>export. Because these two substrates play vital roles in our </a:t>
            </a:r>
            <a:r>
              <a:rPr lang="en-US" altLang="ja-JP" sz="1400" dirty="0" smtClean="0"/>
              <a:t>bodies, </a:t>
            </a:r>
            <a:r>
              <a:rPr lang="en-US" altLang="ja-JP" sz="1400" dirty="0" smtClean="0"/>
              <a:t>dysfunction of SIKs leads to a number of physiological abnormalities. Major roles of SIKs are listed below.</a:t>
            </a:r>
            <a:endParaRPr kumimoji="1" lang="ja-JP" altLang="en-US" sz="1400" dirty="0"/>
          </a:p>
        </p:txBody>
      </p:sp>
      <p:grpSp>
        <p:nvGrpSpPr>
          <p:cNvPr id="2" name="図形グループ 1"/>
          <p:cNvGrpSpPr/>
          <p:nvPr/>
        </p:nvGrpSpPr>
        <p:grpSpPr>
          <a:xfrm>
            <a:off x="239462" y="2544774"/>
            <a:ext cx="8430960" cy="3805658"/>
            <a:chOff x="239462" y="2544774"/>
            <a:chExt cx="8430960" cy="3805658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43175" y="2809080"/>
              <a:ext cx="61221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u="sng" dirty="0" smtClean="0">
                  <a:hlinkClick r:id="rId2"/>
                </a:rPr>
                <a:t>Cloning </a:t>
              </a:r>
              <a:r>
                <a:rPr lang="en-US" altLang="ja-JP" sz="1200" u="sng" dirty="0">
                  <a:hlinkClick r:id="rId2"/>
                </a:rPr>
                <a:t>of a novel kinase (SIK) of the SNF1/AMPK family from high salt diet-treated rat adrenal</a:t>
              </a:r>
              <a:r>
                <a:rPr lang="en-US" altLang="ja-JP" sz="1200" u="sng" dirty="0" smtClean="0">
                  <a:hlinkClick r:id="rId2"/>
                </a:rPr>
                <a:t>.</a:t>
              </a:r>
              <a:endParaRPr kumimoji="1" lang="ja-JP" altLang="en-US" sz="1200" b="1" dirty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756451" y="2814441"/>
              <a:ext cx="185992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altLang="ja-JP" sz="1200" dirty="0"/>
                <a:t>FEBS Lett. 1999 </a:t>
              </a:r>
              <a:r>
                <a:rPr lang="hu-HU" altLang="ja-JP" sz="1200" dirty="0" smtClean="0"/>
                <a:t>453:</a:t>
              </a:r>
              <a:r>
                <a:rPr lang="hu-HU" altLang="ja-JP" sz="1200" dirty="0"/>
                <a:t>135-9</a:t>
              </a:r>
              <a:endParaRPr lang="ja-JP" altLang="en-US" sz="1200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243175" y="3086079"/>
              <a:ext cx="813300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3"/>
                </a:rPr>
                <a:t>Salt-inducible kinase represses cAMP-dependent protein kinase-mediated activation of human cholesterol side chain cleavage cytochrome P450 promoter through the CREB basic leucine zipper domain.</a:t>
              </a:r>
              <a:endParaRPr lang="ja-JP" altLang="en-US" sz="1200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6426508" y="3272030"/>
              <a:ext cx="218987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200" dirty="0"/>
                <a:t>J </a:t>
              </a:r>
              <a:r>
                <a:rPr lang="en-US" altLang="ja-JP" sz="1200" dirty="0" err="1"/>
                <a:t>Biol</a:t>
              </a:r>
              <a:r>
                <a:rPr lang="en-US" altLang="ja-JP" sz="1200" dirty="0"/>
                <a:t> Chem. 2002 </a:t>
              </a:r>
              <a:r>
                <a:rPr lang="en-US" altLang="ja-JP" sz="1200" dirty="0" smtClean="0"/>
                <a:t>277:</a:t>
              </a:r>
              <a:r>
                <a:rPr lang="en-US" altLang="ja-JP" sz="1200" dirty="0"/>
                <a:t>15629-37</a:t>
              </a:r>
              <a:endParaRPr lang="ja-JP" altLang="en-US" sz="120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43175" y="3522398"/>
              <a:ext cx="826810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4"/>
                </a:rPr>
                <a:t>ACTH-induced nucleocytoplasmic translocation of salt-inducible kinase. Implication in the protein kinase A-activated gene transcription in mouse adrenocortical tumor cells.</a:t>
              </a:r>
              <a:endParaRPr lang="ja-JP" altLang="en-US" sz="12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432448" y="3716735"/>
              <a:ext cx="21898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altLang="ja-JP" sz="1200" dirty="0"/>
                <a:t>J Biol Chem. 2002 </a:t>
              </a:r>
              <a:r>
                <a:rPr lang="sk-SK" altLang="ja-JP" sz="1200" dirty="0" smtClean="0"/>
                <a:t>277:</a:t>
              </a:r>
              <a:r>
                <a:rPr lang="sk-SK" altLang="ja-JP" sz="1200" dirty="0"/>
                <a:t>42334-</a:t>
              </a:r>
              <a:r>
                <a:rPr lang="sk-SK" altLang="ja-JP" sz="1200" dirty="0" smtClean="0"/>
                <a:t>43</a:t>
              </a:r>
              <a:endParaRPr kumimoji="1" lang="ja-JP" altLang="en-US" sz="12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43175" y="3975330"/>
              <a:ext cx="78947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u="sng" dirty="0">
                  <a:hlinkClick r:id="rId5"/>
                </a:rPr>
                <a:t>Salt-inducible kinase-1 represses cAMP response element-binding protein activity both in the nucleus and in the cytoplasm.</a:t>
              </a:r>
              <a:endParaRPr kumimoji="1" lang="ja-JP" altLang="en-US" sz="12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347159" y="4169510"/>
              <a:ext cx="22692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altLang="ja-JP" sz="1200" dirty="0" err="1"/>
                <a:t>Eur</a:t>
              </a:r>
              <a:r>
                <a:rPr lang="sv-SE" altLang="ja-JP" sz="1200" dirty="0"/>
                <a:t> J </a:t>
              </a:r>
              <a:r>
                <a:rPr lang="sv-SE" altLang="ja-JP" sz="1200" dirty="0" err="1"/>
                <a:t>Biochem</a:t>
              </a:r>
              <a:r>
                <a:rPr lang="sv-SE" altLang="ja-JP" sz="1200" dirty="0"/>
                <a:t>. 2004 </a:t>
              </a:r>
              <a:r>
                <a:rPr lang="sv-SE" altLang="ja-JP" sz="1200" dirty="0" smtClean="0"/>
                <a:t>271:</a:t>
              </a:r>
              <a:r>
                <a:rPr lang="sv-SE" altLang="ja-JP" sz="1200" dirty="0"/>
                <a:t>4307-19</a:t>
              </a:r>
              <a:endParaRPr kumimoji="1" lang="ja-JP" altLang="en-US" sz="12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39462" y="2544774"/>
              <a:ext cx="5985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 smtClean="0"/>
                <a:t>SIK1</a:t>
              </a:r>
              <a:endParaRPr lang="en-US" altLang="ja-JP" b="1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58113" y="4989395"/>
              <a:ext cx="5985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 smtClean="0"/>
                <a:t>SIK2</a:t>
              </a:r>
              <a:endParaRPr lang="en-US" altLang="ja-JP" b="1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57525" y="5242122"/>
              <a:ext cx="829883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 smtClean="0">
                  <a:hlinkClick r:id="rId6"/>
                </a:rPr>
                <a:t>Adipose-specific expression, phosphorylation of Ser794 in insulin receptor substrate-1, and activation in diabetic animals of salt-inducible kinase-2.</a:t>
              </a:r>
              <a:endParaRPr lang="ja-JP" altLang="en-US" sz="1200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6465656" y="5426788"/>
              <a:ext cx="215072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200" dirty="0"/>
                <a:t>J </a:t>
              </a:r>
              <a:r>
                <a:rPr lang="en-US" altLang="ja-JP" sz="1200" dirty="0" err="1"/>
                <a:t>Biol</a:t>
              </a:r>
              <a:r>
                <a:rPr lang="en-US" altLang="ja-JP" sz="1200" dirty="0"/>
                <a:t> Chem. 2003 </a:t>
              </a:r>
              <a:r>
                <a:rPr lang="en-US" altLang="ja-JP" sz="1200" dirty="0" smtClean="0"/>
                <a:t>278:</a:t>
              </a:r>
              <a:r>
                <a:rPr lang="en-US" altLang="ja-JP" sz="1200" dirty="0"/>
                <a:t>18440-</a:t>
              </a:r>
              <a:r>
                <a:rPr lang="en-US" altLang="ja-JP" sz="1200" dirty="0" smtClean="0"/>
                <a:t>7</a:t>
              </a:r>
              <a:endParaRPr lang="ja-JP" altLang="en-US" sz="1200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43175" y="4639281"/>
              <a:ext cx="636606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7"/>
                </a:rPr>
                <a:t>Silencing the constitutive active transcription factor CREB by the LKB1-SIK signaling cascade.</a:t>
              </a:r>
              <a:endParaRPr lang="ja-JP" altLang="en-US" sz="12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825040" y="4629578"/>
              <a:ext cx="17794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/>
                <a:t>FEBS J. 2006 </a:t>
              </a:r>
              <a:r>
                <a:rPr lang="en-US" altLang="ja-JP" sz="1200" dirty="0" smtClean="0"/>
                <a:t>273:</a:t>
              </a:r>
              <a:r>
                <a:rPr lang="en-US" altLang="ja-JP" sz="1200" dirty="0"/>
                <a:t>2730-</a:t>
              </a:r>
              <a:r>
                <a:rPr lang="en-US" altLang="ja-JP" sz="1200" dirty="0" smtClean="0"/>
                <a:t>48</a:t>
              </a:r>
              <a:endParaRPr kumimoji="1" lang="ja-JP" altLang="en-US" sz="1200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48323" y="4363221"/>
              <a:ext cx="533769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8"/>
                </a:rPr>
                <a:t>The CREB coactivator TORC2 is a key regulator of fasting glucose metabolism.</a:t>
              </a:r>
              <a:endParaRPr lang="ja-JP" altLang="en-US" sz="12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784733" y="4363221"/>
              <a:ext cx="1877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altLang="ja-JP" sz="1200" dirty="0" err="1"/>
                <a:t>Nature</a:t>
              </a:r>
              <a:r>
                <a:rPr lang="cs-CZ" altLang="ja-JP" sz="1200" dirty="0"/>
                <a:t>. 2005 </a:t>
              </a:r>
              <a:r>
                <a:rPr lang="cs-CZ" altLang="ja-JP" sz="1200" dirty="0" smtClean="0"/>
                <a:t>437:</a:t>
              </a:r>
              <a:r>
                <a:rPr lang="cs-CZ" altLang="ja-JP" sz="1200" dirty="0"/>
                <a:t>1109-11</a:t>
              </a:r>
              <a:endParaRPr kumimoji="1" lang="ja-JP" altLang="en-US" sz="1200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67063" y="5639374"/>
              <a:ext cx="60708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u="sng" dirty="0">
                  <a:hlinkClick r:id="rId9"/>
                </a:rPr>
                <a:t>The CREB coactivator TORC2 functions as a calcium- and cAMP-sensitive coincidence detector.</a:t>
              </a:r>
              <a:endParaRPr kumimoji="1" lang="ja-JP" altLang="en-US" sz="12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147784" y="5639375"/>
              <a:ext cx="14685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altLang="ja-JP" sz="1200" dirty="0"/>
                <a:t>Cell. 2004 </a:t>
              </a:r>
              <a:r>
                <a:rPr lang="cs-CZ" altLang="ja-JP" sz="1200" dirty="0" smtClean="0"/>
                <a:t>119:</a:t>
              </a:r>
              <a:r>
                <a:rPr lang="cs-CZ" altLang="ja-JP" sz="1200" dirty="0"/>
                <a:t>61-</a:t>
              </a:r>
              <a:r>
                <a:rPr lang="cs-CZ" altLang="ja-JP" sz="1200" dirty="0" smtClean="0"/>
                <a:t>74</a:t>
              </a:r>
              <a:endParaRPr kumimoji="1" lang="ja-JP" altLang="en-US" sz="12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66727" y="5888767"/>
              <a:ext cx="794121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10"/>
                </a:rPr>
                <a:t>Involvement of SIK2/TORC2 signaling cascade in the regulation of insulin-induced PGC-1alpha and UCP-1 gene expression in brown adipocytes.</a:t>
              </a:r>
              <a:endParaRPr lang="ja-JP" altLang="en-US" sz="1200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313313" y="6064231"/>
              <a:ext cx="33571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/>
                <a:t>Am J </a:t>
              </a:r>
              <a:r>
                <a:rPr lang="en-US" altLang="ja-JP" sz="1200" dirty="0" err="1"/>
                <a:t>Physiol</a:t>
              </a:r>
              <a:r>
                <a:rPr lang="en-US" altLang="ja-JP" sz="1200" dirty="0"/>
                <a:t> </a:t>
              </a:r>
              <a:r>
                <a:rPr lang="en-US" altLang="ja-JP" sz="1200" dirty="0" err="1"/>
                <a:t>Endocrinol</a:t>
              </a:r>
              <a:r>
                <a:rPr lang="en-US" altLang="ja-JP" sz="1200" dirty="0"/>
                <a:t> </a:t>
              </a:r>
              <a:r>
                <a:rPr lang="en-US" altLang="ja-JP" sz="1200" dirty="0" err="1"/>
                <a:t>Metab</a:t>
              </a:r>
              <a:r>
                <a:rPr lang="en-US" altLang="ja-JP" sz="1200" dirty="0"/>
                <a:t>. 2009 </a:t>
              </a:r>
              <a:r>
                <a:rPr lang="en-US" altLang="ja-JP" sz="1200" dirty="0" smtClean="0"/>
                <a:t>296:</a:t>
              </a:r>
              <a:r>
                <a:rPr lang="en-US" altLang="ja-JP" sz="1200" dirty="0"/>
                <a:t>E1430-</a:t>
              </a:r>
              <a:r>
                <a:rPr lang="en-US" altLang="ja-JP" sz="1200" dirty="0" smtClean="0"/>
                <a:t>9</a:t>
              </a:r>
              <a:endParaRPr kumimoji="1" lang="ja-JP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53078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図形グループ 2"/>
          <p:cNvGrpSpPr/>
          <p:nvPr/>
        </p:nvGrpSpPr>
        <p:grpSpPr>
          <a:xfrm>
            <a:off x="285134" y="106375"/>
            <a:ext cx="8594325" cy="5478258"/>
            <a:chOff x="285134" y="106375"/>
            <a:chExt cx="8594325" cy="5478258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311518" y="1698274"/>
              <a:ext cx="5985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 smtClean="0"/>
                <a:t>SIK3</a:t>
              </a:r>
              <a:endParaRPr lang="en-US" altLang="ja-JP" b="1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47323" y="3774671"/>
              <a:ext cx="16594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 smtClean="0"/>
                <a:t>Related studies</a:t>
              </a:r>
              <a:endParaRPr lang="en-US" altLang="ja-JP" b="1" dirty="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285134" y="106375"/>
              <a:ext cx="6639589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2"/>
                </a:rPr>
                <a:t>Downregulation of SIK2 expression promotes the melanogenic program in mice.</a:t>
              </a:r>
              <a:endParaRPr lang="ja-JP" altLang="en-US" sz="1200" dirty="0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5713616" y="106375"/>
              <a:ext cx="30737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/>
                <a:t>Pigment Cell Melanoma Res. 2010 </a:t>
              </a:r>
              <a:r>
                <a:rPr lang="en-US" altLang="ja-JP" sz="1200" dirty="0" smtClean="0"/>
                <a:t>23:</a:t>
              </a:r>
              <a:r>
                <a:rPr lang="en-US" altLang="ja-JP" sz="1200" dirty="0"/>
                <a:t>809-</a:t>
              </a:r>
              <a:r>
                <a:rPr lang="en-US" altLang="ja-JP" sz="1200" dirty="0" smtClean="0"/>
                <a:t>19 </a:t>
              </a:r>
              <a:endParaRPr kumimoji="1" lang="ja-JP" altLang="en-US" sz="1200" dirty="0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293474" y="381962"/>
              <a:ext cx="553200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3"/>
                </a:rPr>
                <a:t>SIK2 is a key regulator for neuronal survival after ischemia via TORC1-CREB.</a:t>
              </a:r>
              <a:endParaRPr lang="ja-JP" altLang="en-US" sz="1200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981552" y="364970"/>
              <a:ext cx="17505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altLang="ja-JP" sz="1200" dirty="0" err="1"/>
                <a:t>Neuron</a:t>
              </a:r>
              <a:r>
                <a:rPr lang="fr-FR" altLang="ja-JP" sz="1200" dirty="0"/>
                <a:t>. </a:t>
              </a:r>
              <a:r>
                <a:rPr lang="fr-FR" altLang="ja-JP" sz="1200" dirty="0" smtClean="0"/>
                <a:t>2011 69:</a:t>
              </a:r>
              <a:r>
                <a:rPr lang="fr-FR" altLang="ja-JP" sz="1200" dirty="0"/>
                <a:t>106-</a:t>
              </a:r>
              <a:r>
                <a:rPr lang="fr-FR" altLang="ja-JP" sz="1200" dirty="0" smtClean="0"/>
                <a:t>19</a:t>
              </a:r>
              <a:endParaRPr kumimoji="1" lang="ja-JP" altLang="en-US" sz="1200" dirty="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07596" y="681101"/>
              <a:ext cx="768048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4"/>
                </a:rPr>
                <a:t>A potent inhibitor of SIK2, 3, 3', 7-trihydroxy-4'-methoxyflavon (4'-O-methylfisetin), promotes melanogenesis in B16F10 melanoma cells.</a:t>
              </a:r>
              <a:endParaRPr lang="ja-JP" altLang="en-US" sz="1200" dirty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6895977" y="867142"/>
              <a:ext cx="178095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200" dirty="0" err="1"/>
                <a:t>PLoS</a:t>
              </a:r>
              <a:r>
                <a:rPr lang="en-US" altLang="ja-JP" sz="1200" dirty="0"/>
                <a:t> One. </a:t>
              </a:r>
              <a:r>
                <a:rPr lang="en-US" altLang="ja-JP" sz="1200" dirty="0" smtClean="0"/>
                <a:t>2011 6:</a:t>
              </a:r>
              <a:r>
                <a:rPr lang="en-US" altLang="ja-JP" sz="1200" dirty="0"/>
                <a:t>e26148</a:t>
              </a:r>
              <a:endParaRPr lang="ja-JP" altLang="en-US" sz="1200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320495" y="1950515"/>
              <a:ext cx="4572000" cy="27699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altLang="ja-JP" sz="1200" u="sng" dirty="0">
                  <a:hlinkClick r:id="rId5"/>
                </a:rPr>
                <a:t>Involvement of SIK3 in glucose and lipid homeostasis in mice.</a:t>
              </a:r>
              <a:endParaRPr lang="ja-JP" altLang="en-US" sz="1200" dirty="0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6914383" y="1950515"/>
              <a:ext cx="178095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200" dirty="0" err="1"/>
                <a:t>PLoS</a:t>
              </a:r>
              <a:r>
                <a:rPr lang="en-US" altLang="ja-JP" sz="1200" dirty="0"/>
                <a:t> One. </a:t>
              </a:r>
              <a:r>
                <a:rPr lang="en-US" altLang="ja-JP" sz="1200" dirty="0" smtClean="0"/>
                <a:t>2012 7:e37803</a:t>
              </a:r>
              <a:endParaRPr lang="ja-JP" altLang="en-US" sz="1200" dirty="0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321157" y="2243815"/>
              <a:ext cx="584839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6"/>
                </a:rPr>
                <a:t>SIK3 is essential for chondrocyte hypertrophy during skeletal development in mice.</a:t>
              </a:r>
              <a:endParaRPr lang="ja-JP" altLang="en-US" sz="12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452822" y="2209110"/>
              <a:ext cx="22885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/>
                <a:t>Development. 2012 </a:t>
              </a:r>
              <a:r>
                <a:rPr lang="en-US" altLang="ja-JP" sz="1200" dirty="0" smtClean="0"/>
                <a:t>139:</a:t>
              </a:r>
              <a:r>
                <a:rPr lang="en-US" altLang="ja-JP" sz="1200" dirty="0"/>
                <a:t>1153-63</a:t>
              </a:r>
              <a:endParaRPr kumimoji="1" lang="ja-JP" altLang="en-US" sz="1200" dirty="0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30556" y="2925916"/>
              <a:ext cx="708699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 smtClean="0">
                  <a:hlinkClick r:id="rId7"/>
                </a:rPr>
                <a:t>Salt-inducible Kinase 3 Signaling Is Important for the Gluconeogenic Programs in Mouse Hepatocytes.</a:t>
              </a:r>
              <a:endParaRPr lang="ja-JP" altLang="en-US" sz="12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496264" y="3090856"/>
              <a:ext cx="21898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o-RO" altLang="ja-JP" sz="1200" dirty="0"/>
                <a:t>J Biol Chem. 2015 </a:t>
              </a:r>
              <a:r>
                <a:rPr lang="ro-RO" altLang="ja-JP" sz="1200" dirty="0" smtClean="0"/>
                <a:t>290:</a:t>
              </a:r>
              <a:r>
                <a:rPr lang="ro-RO" altLang="ja-JP" sz="1200" dirty="0"/>
                <a:t>17879-93</a:t>
              </a:r>
              <a:endParaRPr kumimoji="1" lang="ja-JP" altLang="en-US" sz="1200" dirty="0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339759" y="3276072"/>
              <a:ext cx="825015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8"/>
                </a:rPr>
                <a:t>Pterosin B prevents chondrocyte hypertrophy and osteoarthritis in mice by inhibiting Sik3.</a:t>
              </a:r>
              <a:endParaRPr lang="ja-JP" altLang="en-US" sz="1200" dirty="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6663752" y="3266039"/>
              <a:ext cx="20223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/>
                <a:t>Nat </a:t>
              </a:r>
              <a:r>
                <a:rPr lang="en-US" altLang="ja-JP" sz="1200" dirty="0" err="1"/>
                <a:t>Commun</a:t>
              </a:r>
              <a:r>
                <a:rPr lang="en-US" altLang="ja-JP" sz="1200" dirty="0"/>
                <a:t>. 2016 </a:t>
              </a:r>
              <a:r>
                <a:rPr lang="en-US" altLang="ja-JP" sz="1200" dirty="0" smtClean="0"/>
                <a:t>24:</a:t>
              </a:r>
              <a:r>
                <a:rPr lang="en-US" altLang="ja-JP" sz="1200" dirty="0"/>
                <a:t>10959</a:t>
              </a:r>
              <a:endParaRPr kumimoji="1" lang="ja-JP" altLang="en-US" sz="1200" dirty="0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328917" y="2480642"/>
              <a:ext cx="765661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9"/>
                </a:rPr>
                <a:t>Salt-inducible kinase 3 deficiency exacerbates lipopolysaccharide-induced endotoxin shock accompanied by increased levels of pro-inflammatory molecules in mice.</a:t>
              </a:r>
              <a:endParaRPr lang="ja-JP" altLang="en-US" sz="1200" dirty="0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590867" y="2646904"/>
              <a:ext cx="21500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200" dirty="0"/>
                <a:t>Immunology. 2015 </a:t>
              </a:r>
              <a:r>
                <a:rPr lang="en-US" altLang="ja-JP" sz="1200" dirty="0" smtClean="0"/>
                <a:t>145:</a:t>
              </a:r>
              <a:r>
                <a:rPr lang="en-US" altLang="ja-JP" sz="1200" dirty="0"/>
                <a:t>268-78</a:t>
              </a:r>
              <a:endParaRPr lang="ja-JP" altLang="en-US" sz="1200" dirty="0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369268" y="4374053"/>
              <a:ext cx="690944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10"/>
                </a:rPr>
                <a:t>Callicarpa longissima extract, carnosol-rich, potently inhibits melanogenesis in B16F10 melanoma cells.</a:t>
              </a:r>
              <a:endParaRPr lang="ja-JP" altLang="en-US" sz="1200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6861913" y="4374052"/>
              <a:ext cx="17935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altLang="ja-JP" sz="1200" dirty="0" smtClean="0"/>
                <a:t>J Nat Med. 2016 70:28-35</a:t>
              </a:r>
              <a:endParaRPr kumimoji="1" lang="ja-JP" altLang="en-US" sz="1200" dirty="0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369268" y="4080800"/>
              <a:ext cx="7121699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11"/>
                </a:rPr>
                <a:t>Altered Actions of Memantine and NMDA-Induced Currents in a New Grid2-Deleted Mouse Line.</a:t>
              </a:r>
              <a:endParaRPr lang="ja-JP" altLang="en-US" sz="1200" dirty="0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6941992" y="4051513"/>
              <a:ext cx="17552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altLang="ja-JP" sz="1200" dirty="0" smtClean="0"/>
                <a:t>Genes. 2014 5:1095-114</a:t>
              </a:r>
              <a:endParaRPr lang="ja-JP" altLang="en-US" sz="1200" dirty="0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369268" y="4724963"/>
              <a:ext cx="741559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12"/>
                </a:rPr>
                <a:t>A Simple Method for Labeling Human Embryonic Stem Cells Destined to Lose Undifferentiated Potency.</a:t>
              </a:r>
              <a:endParaRPr lang="ja-JP" altLang="en-US" sz="1200" dirty="0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6132376" y="4896668"/>
              <a:ext cx="25955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200" dirty="0"/>
                <a:t>Stem Cells </a:t>
              </a:r>
              <a:r>
                <a:rPr lang="en-US" altLang="ja-JP" sz="1200" dirty="0" err="1"/>
                <a:t>Transl</a:t>
              </a:r>
              <a:r>
                <a:rPr lang="en-US" altLang="ja-JP" sz="1200" dirty="0"/>
                <a:t> Med. 2016 </a:t>
              </a:r>
              <a:r>
                <a:rPr lang="en-US" altLang="ja-JP" sz="1200" dirty="0" smtClean="0"/>
                <a:t>5:</a:t>
              </a:r>
              <a:r>
                <a:rPr lang="en-US" altLang="ja-JP" sz="1200" dirty="0"/>
                <a:t>275-81</a:t>
              </a:r>
              <a:endParaRPr lang="ja-JP" altLang="en-US" sz="1200" dirty="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369268" y="5118455"/>
              <a:ext cx="725915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 smtClean="0">
                  <a:hlinkClick r:id="rId13"/>
                </a:rPr>
                <a:t>Simple chronic colitis model using hypopigmented mice with a Hermansky-Pudlak syndrome 5 gene mutation.</a:t>
              </a:r>
              <a:endParaRPr lang="ja-JP" altLang="en-US" sz="1200" dirty="0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5700983" y="5307634"/>
              <a:ext cx="3095589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dirty="0"/>
                <a:t>Pigment Cell Melanoma Res. 2016 </a:t>
              </a:r>
              <a:r>
                <a:rPr lang="en-US" altLang="ja-JP" sz="1200" dirty="0" smtClean="0"/>
                <a:t>29:</a:t>
              </a:r>
              <a:r>
                <a:rPr lang="en-US" altLang="ja-JP" sz="1200" dirty="0"/>
                <a:t>578-82</a:t>
              </a:r>
              <a:endParaRPr lang="ja-JP" altLang="en-US" sz="1200" dirty="0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323253" y="1059948"/>
              <a:ext cx="741559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u="sng" dirty="0">
                  <a:hlinkClick r:id="rId14"/>
                </a:rPr>
                <a:t>A novel compound ARN-3236 inhibits Salt Inducible Kinase 2 and sensitizes ovarian cancer cell lines and xenografts to paclitaxel.</a:t>
              </a:r>
              <a:endParaRPr lang="ja-JP" altLang="en-US" sz="1200" dirty="0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599012" y="1235233"/>
              <a:ext cx="32804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altLang="ja-JP" sz="1200" dirty="0" err="1"/>
                <a:t>Clin</a:t>
              </a:r>
              <a:r>
                <a:rPr lang="fi-FI" altLang="ja-JP" sz="1200" dirty="0"/>
                <a:t> </a:t>
              </a:r>
              <a:r>
                <a:rPr lang="fi-FI" altLang="ja-JP" sz="1200" dirty="0" err="1"/>
                <a:t>Cancer</a:t>
              </a:r>
              <a:r>
                <a:rPr lang="fi-FI" altLang="ja-JP" sz="1200" dirty="0"/>
                <a:t> Res. </a:t>
              </a:r>
              <a:r>
                <a:rPr lang="fi-FI" altLang="ja-JP" sz="1200" dirty="0" smtClean="0"/>
                <a:t>2017 </a:t>
              </a:r>
              <a:r>
                <a:rPr lang="fi-FI" altLang="ja-JP" sz="1200" dirty="0"/>
                <a:t>pii: clincanres.</a:t>
              </a:r>
              <a:r>
                <a:rPr lang="fi-FI" altLang="ja-JP" sz="1200" dirty="0" smtClean="0"/>
                <a:t>1562.2016 </a:t>
              </a:r>
              <a:endParaRPr lang="ja-JP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7646924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906</Words>
  <Application>Microsoft Macintosh PowerPoint</Application>
  <PresentationFormat>画面に合わせる (4:3)</PresentationFormat>
  <Paragraphs>90</Paragraphs>
  <Slides>3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ホワイト</vt:lpstr>
      <vt:lpstr>CS ChemDraw Drawing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竹森 洋</dc:creator>
  <cp:lastModifiedBy>竹森 洋</cp:lastModifiedBy>
  <cp:revision>26</cp:revision>
  <cp:lastPrinted>2017-01-18T11:24:03Z</cp:lastPrinted>
  <dcterms:created xsi:type="dcterms:W3CDTF">2017-01-17T07:29:15Z</dcterms:created>
  <dcterms:modified xsi:type="dcterms:W3CDTF">2017-01-19T00:43:38Z</dcterms:modified>
</cp:coreProperties>
</file>